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5" r:id="rId1"/>
  </p:sldMasterIdLst>
  <p:notesMasterIdLst>
    <p:notesMasterId r:id="rId23"/>
  </p:notesMasterIdLst>
  <p:handoutMasterIdLst>
    <p:handoutMasterId r:id="rId24"/>
  </p:handoutMasterIdLst>
  <p:sldIdLst>
    <p:sldId id="256" r:id="rId2"/>
    <p:sldId id="276" r:id="rId3"/>
    <p:sldId id="257" r:id="rId4"/>
    <p:sldId id="258" r:id="rId5"/>
    <p:sldId id="273" r:id="rId6"/>
    <p:sldId id="259" r:id="rId7"/>
    <p:sldId id="260" r:id="rId8"/>
    <p:sldId id="261" r:id="rId9"/>
    <p:sldId id="274" r:id="rId10"/>
    <p:sldId id="262" r:id="rId11"/>
    <p:sldId id="263" r:id="rId12"/>
    <p:sldId id="264" r:id="rId13"/>
    <p:sldId id="271" r:id="rId14"/>
    <p:sldId id="265" r:id="rId15"/>
    <p:sldId id="266" r:id="rId16"/>
    <p:sldId id="272" r:id="rId17"/>
    <p:sldId id="267" r:id="rId18"/>
    <p:sldId id="268" r:id="rId19"/>
    <p:sldId id="275" r:id="rId20"/>
    <p:sldId id="269" r:id="rId21"/>
    <p:sldId id="270" r:id="rId2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6464"/>
    <a:srgbClr val="C8C8C8"/>
    <a:srgbClr val="003366"/>
    <a:srgbClr val="71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5" autoAdjust="0"/>
    <p:restoredTop sz="95441" autoAdjust="0"/>
  </p:normalViewPr>
  <p:slideViewPr>
    <p:cSldViewPr snapToGrid="0">
      <p:cViewPr varScale="1">
        <p:scale>
          <a:sx n="91" d="100"/>
          <a:sy n="91" d="100"/>
        </p:scale>
        <p:origin x="76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8" d="100"/>
          <a:sy n="98" d="100"/>
        </p:scale>
        <p:origin x="35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6B5E2CD6-0BDB-9070-5EDD-E0F0E9CD893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037D0C2-1ECA-D72D-EBF0-BDA7EB7CFF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87C4E-C311-42C3-807B-B3278DA1413A}" type="datetimeFigureOut">
              <a:rPr kumimoji="1" lang="ja-JP" altLang="en-US" smtClean="0"/>
              <a:t>2024/12/5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1B1B6C9-0BE8-1DF9-D9D3-A948D8A896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878C745-3B2F-FF6F-A6C3-05C364AEF9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2744B-E34D-45CA-9270-AAABC558D1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41023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mp>
</file>

<file path=ppt/media/image11.tmp>
</file>

<file path=ppt/media/image12.tmp>
</file>

<file path=ppt/media/image13.tmp>
</file>

<file path=ppt/media/image14.png>
</file>

<file path=ppt/media/image15.png>
</file>

<file path=ppt/media/image16.tmp>
</file>

<file path=ppt/media/image17.tmp>
</file>

<file path=ppt/media/image18.png>
</file>

<file path=ppt/media/image19.png>
</file>

<file path=ppt/media/image2.svg>
</file>

<file path=ppt/media/image20.tmp>
</file>

<file path=ppt/media/image21.tmp>
</file>

<file path=ppt/media/image22.tmp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media/media2.webm>
</file>

<file path=ppt/media/media3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47992-42EA-4122-961F-00C8393E3326}" type="datetimeFigureOut">
              <a:rPr kumimoji="1" lang="ja-JP" altLang="en-US" smtClean="0"/>
              <a:t>2024/12/5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FB284A-6A4F-43D9-A58F-D744FC79C6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5966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44725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95166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7507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8243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49487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19944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98701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9146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5005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07596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1208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0840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7612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5711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6605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199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2326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下面我举例说明一下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6180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7656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TitlePage_Blue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7F52E5F-5BCA-FDC0-759F-B9B4DCADD7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1959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35B92A-91BF-3390-C058-E3AD399D3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1989196"/>
            <a:ext cx="10801350" cy="576204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9FC504-F9B2-CD3E-DA91-09B398F88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2924175"/>
            <a:ext cx="10801350" cy="2889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 dirty="0"/>
          </a:p>
        </p:txBody>
      </p:sp>
      <p:sp>
        <p:nvSpPr>
          <p:cNvPr id="8" name="テキスト プレースホルダー 2">
            <a:extLst>
              <a:ext uri="{FF2B5EF4-FFF2-40B4-BE49-F238E27FC236}">
                <a16:creationId xmlns:a16="http://schemas.microsoft.com/office/drawing/2014/main" id="{65D0B8C0-796C-AB9E-3734-F3FA14CD052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6722" y="6097056"/>
            <a:ext cx="10801350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Copyright</a:t>
            </a:r>
            <a:endParaRPr kumimoji="1" lang="ja-JP" altLang="en-US" dirty="0"/>
          </a:p>
        </p:txBody>
      </p:sp>
      <p:sp>
        <p:nvSpPr>
          <p:cNvPr id="9" name="テキスト プレースホルダー 2">
            <a:extLst>
              <a:ext uri="{FF2B5EF4-FFF2-40B4-BE49-F238E27FC236}">
                <a16:creationId xmlns:a16="http://schemas.microsoft.com/office/drawing/2014/main" id="{377B4A96-7505-C2B5-A2B5-B770F836EA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5325" y="5748796"/>
            <a:ext cx="10801350" cy="1938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Department</a:t>
            </a:r>
            <a:endParaRPr kumimoji="1" lang="ja-JP" alt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8EDD0207-45D6-5B52-2854-43787C1BC1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71529719-E6A7-4E04-9FFD-676178B0C814}" type="datetime1">
              <a:rPr lang="en-US" altLang="ja-JP" smtClean="0"/>
              <a:t>12/5/2024</a:t>
            </a:fld>
            <a:endParaRPr lang="ja-JP" alt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A910846-E5D1-D869-8D3A-8478AFE9A9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Department      Company Name</a:t>
            </a:r>
            <a:endParaRPr lang="ja-JP" altLang="en-US"/>
          </a:p>
        </p:txBody>
      </p:sp>
      <p:pic>
        <p:nvPicPr>
          <p:cNvPr id="10" name="グラフィックス 9">
            <a:extLst>
              <a:ext uri="{FF2B5EF4-FFF2-40B4-BE49-F238E27FC236}">
                <a16:creationId xmlns:a16="http://schemas.microsoft.com/office/drawing/2014/main" id="{7FB144EC-6640-B26A-768D-DD1416E4E5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5438" y="185687"/>
            <a:ext cx="1641600" cy="58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688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/WhiteMiddlePage_Blue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DA848227-AB37-B8CB-6E21-93C6F2BE5AEC}"/>
              </a:ext>
            </a:extLst>
          </p:cNvPr>
          <p:cNvCxnSpPr>
            <a:cxnSpLocks/>
          </p:cNvCxnSpPr>
          <p:nvPr userDrawn="1"/>
        </p:nvCxnSpPr>
        <p:spPr>
          <a:xfrm>
            <a:off x="0" y="6425064"/>
            <a:ext cx="12192000" cy="0"/>
          </a:xfrm>
          <a:prstGeom prst="line">
            <a:avLst/>
          </a:prstGeom>
          <a:ln w="3175">
            <a:solidFill>
              <a:srgbClr val="C8C8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31AD81D-3990-B81D-B08F-403353E80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65125"/>
            <a:ext cx="11376025" cy="542925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6FD24-47EA-7F9C-A75D-072099D6C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089026"/>
            <a:ext cx="10801350" cy="514826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 dirty="0"/>
          </a:p>
        </p:txBody>
      </p:sp>
      <p:cxnSp>
        <p:nvCxnSpPr>
          <p:cNvPr id="13" name="直線コネクタ 20">
            <a:extLst>
              <a:ext uri="{FF2B5EF4-FFF2-40B4-BE49-F238E27FC236}">
                <a16:creationId xmlns:a16="http://schemas.microsoft.com/office/drawing/2014/main" id="{B8FC420D-C542-C1F3-5BCD-387BB7AF1A91}"/>
              </a:ext>
            </a:extLst>
          </p:cNvPr>
          <p:cNvCxnSpPr/>
          <p:nvPr userDrawn="1"/>
        </p:nvCxnSpPr>
        <p:spPr>
          <a:xfrm>
            <a:off x="1886030" y="6535576"/>
            <a:ext cx="0" cy="216024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2CA86C2-E457-69D4-9343-638D0E85E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14733" y="6530899"/>
            <a:ext cx="432758" cy="2156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cxnSp>
        <p:nvCxnSpPr>
          <p:cNvPr id="11" name="直線コネクタ 28">
            <a:extLst>
              <a:ext uri="{FF2B5EF4-FFF2-40B4-BE49-F238E27FC236}">
                <a16:creationId xmlns:a16="http://schemas.microsoft.com/office/drawing/2014/main" id="{C9E2AE9B-4A2B-345E-9647-4AA0F9A0D358}"/>
              </a:ext>
            </a:extLst>
          </p:cNvPr>
          <p:cNvCxnSpPr/>
          <p:nvPr userDrawn="1"/>
        </p:nvCxnSpPr>
        <p:spPr>
          <a:xfrm>
            <a:off x="1886030" y="6535576"/>
            <a:ext cx="0" cy="216024"/>
          </a:xfrm>
          <a:prstGeom prst="line">
            <a:avLst/>
          </a:prstGeom>
          <a:ln w="31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3485BF59-A41A-A05F-3FE8-5CB8D9CFAF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42380" y="6538208"/>
            <a:ext cx="870725" cy="20835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6B45D5FD-0F21-BD67-1E55-E39206FE86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78609" y="6530196"/>
            <a:ext cx="4080991" cy="2249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ja-JP" dirty="0"/>
              <a:t>Department      Company Name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94114815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/BlackMiddlePage_Blue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15">
            <a:extLst>
              <a:ext uri="{FF2B5EF4-FFF2-40B4-BE49-F238E27FC236}">
                <a16:creationId xmlns:a16="http://schemas.microsoft.com/office/drawing/2014/main" id="{3931B883-6F31-2132-D32B-84F0C32E25B0}"/>
              </a:ext>
            </a:extLst>
          </p:cNvPr>
          <p:cNvSpPr/>
          <p:nvPr userDrawn="1"/>
        </p:nvSpPr>
        <p:spPr>
          <a:xfrm>
            <a:off x="-12000" y="6426000"/>
            <a:ext cx="1220400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1AD81D-3990-B81D-B08F-403353E80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65125"/>
            <a:ext cx="11376025" cy="542925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6FD24-47EA-7F9C-A75D-072099D6C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089026"/>
            <a:ext cx="10801350" cy="514826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 dirty="0"/>
          </a:p>
        </p:txBody>
      </p:sp>
      <p:cxnSp>
        <p:nvCxnSpPr>
          <p:cNvPr id="13" name="直線コネクタ 20">
            <a:extLst>
              <a:ext uri="{FF2B5EF4-FFF2-40B4-BE49-F238E27FC236}">
                <a16:creationId xmlns:a16="http://schemas.microsoft.com/office/drawing/2014/main" id="{B8FC420D-C542-C1F3-5BCD-387BB7AF1A91}"/>
              </a:ext>
            </a:extLst>
          </p:cNvPr>
          <p:cNvCxnSpPr/>
          <p:nvPr userDrawn="1"/>
        </p:nvCxnSpPr>
        <p:spPr>
          <a:xfrm>
            <a:off x="1886030" y="6535576"/>
            <a:ext cx="0" cy="216024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2CA86C2-E457-69D4-9343-638D0E85E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14733" y="6530899"/>
            <a:ext cx="432758" cy="2156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cxnSp>
        <p:nvCxnSpPr>
          <p:cNvPr id="11" name="直線コネクタ 28">
            <a:extLst>
              <a:ext uri="{FF2B5EF4-FFF2-40B4-BE49-F238E27FC236}">
                <a16:creationId xmlns:a16="http://schemas.microsoft.com/office/drawing/2014/main" id="{C9E2AE9B-4A2B-345E-9647-4AA0F9A0D358}"/>
              </a:ext>
            </a:extLst>
          </p:cNvPr>
          <p:cNvCxnSpPr/>
          <p:nvPr userDrawn="1"/>
        </p:nvCxnSpPr>
        <p:spPr>
          <a:xfrm>
            <a:off x="1886030" y="6535576"/>
            <a:ext cx="0" cy="216024"/>
          </a:xfrm>
          <a:prstGeom prst="line">
            <a:avLst/>
          </a:prstGeom>
          <a:ln w="31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3485BF59-A41A-A05F-3FE8-5CB8D9CFAF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42380" y="6538208"/>
            <a:ext cx="870725" cy="20835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fld id="{236D3081-4E78-41C3-904D-8FE9EC8792D1}" type="datetime1">
              <a:rPr lang="en-US" altLang="ja-JP" smtClean="0"/>
              <a:t>12/5/2024</a:t>
            </a:fld>
            <a:endParaRPr lang="ja-JP" alt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6B45D5FD-0F21-BD67-1E55-E39206FE86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78609" y="6530196"/>
            <a:ext cx="4080991" cy="2249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ja-JP" dirty="0"/>
              <a:t>Department      Company Name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31751496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SectionHeader_Blue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1A8E1FB5-1903-D081-9E06-636A3B78E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781F37DF-6C1C-4D65-BFDA-6748F47645F5}" type="datetime1">
              <a:rPr lang="en-US" altLang="ja-JP" smtClean="0"/>
              <a:pPr/>
              <a:t>12/5/2024</a:t>
            </a:fld>
            <a:endParaRPr lang="ja-JP" alt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D2CEA79-0EAF-8674-BCEE-C0DA72336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Department      Company Name</a:t>
            </a:r>
            <a:endParaRPr lang="ja-JP" alt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6C240158-E797-6DD7-72C6-CFE8013B1F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0546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EB2623D-E8ED-57E8-7011-12BC1FC5D1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1989196"/>
            <a:ext cx="10801350" cy="576204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85ED2A5-BB56-512D-5C2F-FF324033750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4" y="2925013"/>
            <a:ext cx="10801349" cy="288087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23700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BAF6F3-29D2-B0CC-BC7F-D30968B5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72F75-C6CC-533F-1DBD-9606248A5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A89A0-E0B2-B07E-4DE5-5DA695EDE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781F37DF-6C1C-4D65-BFDA-6748F47645F5}" type="datetime1">
              <a:rPr lang="en-US" altLang="ja-JP" smtClean="0"/>
              <a:t>12/5/2024</a:t>
            </a:fld>
            <a:endParaRPr lang="ja-JP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96E5B-0A25-4195-50A7-0E618B99BC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F34E4-3798-5314-A3C4-1F878C49C1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17349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50" r:id="rId2"/>
    <p:sldLayoutId id="2147483684" r:id="rId3"/>
    <p:sldLayoutId id="2147483683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m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m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m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ebm"/><Relationship Id="rId1" Type="http://schemas.microsoft.com/office/2007/relationships/media" Target="../media/media2.webm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m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ebm"/><Relationship Id="rId1" Type="http://schemas.microsoft.com/office/2007/relationships/media" Target="../media/media3.webm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os-infrastructure/rep/pull/405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rry-Xu-2018/roscon_china_2024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mailto:xiaobo.xu@gmail.com" TargetMode="External"/><Relationship Id="rId4" Type="http://schemas.openxmlformats.org/officeDocument/2006/relationships/hyperlink" Target="mailto:barry.xu@sony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B90560-F36F-52CB-409B-253D0584C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2347971"/>
            <a:ext cx="10801350" cy="576204"/>
          </a:xfrm>
        </p:spPr>
        <p:txBody>
          <a:bodyPr/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 2 Service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数据的记录和回放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769A8A9-DFFF-3E4E-3980-64D8FF5218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5" y="5149348"/>
            <a:ext cx="10801350" cy="249299"/>
          </a:xfrm>
        </p:spPr>
        <p:txBody>
          <a:bodyPr/>
          <a:lstStyle/>
          <a:p>
            <a:pPr algn="r"/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徐晓波</a:t>
            </a:r>
            <a:endParaRPr 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F214626-BA26-E170-945B-F4788438E2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5325" y="4778996"/>
            <a:ext cx="10801350" cy="249299"/>
          </a:xfrm>
        </p:spPr>
        <p:txBody>
          <a:bodyPr/>
          <a:lstStyle/>
          <a:p>
            <a:pPr algn="r"/>
            <a:r>
              <a:rPr 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Sony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中国软件中心</a:t>
            </a:r>
            <a:endParaRPr 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7067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5A1E4-2644-D325-1312-C39558EDE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ros2 bag record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BBD8A-1B89-120A-826C-5C4F8D99A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569" y="1089026"/>
            <a:ext cx="10801350" cy="5148262"/>
          </a:xfrm>
        </p:spPr>
        <p:txBody>
          <a:bodyPr/>
          <a:lstStyle/>
          <a:p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用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ROS 2 Jazzy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版本中的 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demos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的</a:t>
            </a:r>
            <a:r>
              <a:rPr lang="en-US" altLang="zh-CN" sz="2000" i="1" dirty="0">
                <a:latin typeface="仿宋" panose="02010609060101010101" pitchFamily="49" charset="-122"/>
                <a:ea typeface="仿宋" panose="02010609060101010101" pitchFamily="49" charset="-122"/>
              </a:rPr>
              <a:t>introspection_service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应用举一个例子</a:t>
            </a:r>
            <a:endParaRPr lang="en-US" altLang="zh-CN" b="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8222F1-9580-130C-BD29-C264AA73A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10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718885-D66A-790B-15FC-DB541AEE5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54735-B9D5-A78F-83BA-E4ACC55F9D8E}"/>
              </a:ext>
            </a:extLst>
          </p:cNvPr>
          <p:cNvSpPr txBox="1"/>
          <p:nvPr/>
        </p:nvSpPr>
        <p:spPr>
          <a:xfrm>
            <a:off x="407987" y="3784975"/>
            <a:ext cx="6211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下面是关于配置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Introspection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的一些说明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3CC2DE-19A4-4A1A-E1ED-3491F45039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886" y="1460936"/>
            <a:ext cx="9665653" cy="2143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873ECD-1A88-00C1-0EBD-3D92713480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996" y="4185085"/>
            <a:ext cx="9653435" cy="19175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5870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A4B54-8867-74AD-B95A-AF259CF7F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ros2 bag record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34B9A-9AB8-96F5-4A6D-17DFD6420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511" y="1089026"/>
            <a:ext cx="10801350" cy="5148262"/>
          </a:xfrm>
        </p:spPr>
        <p:txBody>
          <a:bodyPr/>
          <a:lstStyle/>
          <a:p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在一个新的终端上，执行 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来记录所有的 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消息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55817-C7A2-E991-3353-6549E9EDE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11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4CF4F-E727-E79A-EA38-E84629C3D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48824F-6C95-1EF4-F1BC-067907D090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91" y="1512762"/>
            <a:ext cx="9649689" cy="147220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FA58A4-E8EC-F7A4-4D00-152FA9BDDBB8}"/>
              </a:ext>
            </a:extLst>
          </p:cNvPr>
          <p:cNvSpPr txBox="1"/>
          <p:nvPr/>
        </p:nvSpPr>
        <p:spPr>
          <a:xfrm>
            <a:off x="419433" y="3355461"/>
            <a:ext cx="6211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再启动一个终端，在这个终端中执行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client</a:t>
            </a:r>
            <a:endParaRPr lang="zh-CN" altLang="en-US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52E496-5D54-22BD-40C8-233C14E4FB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91" y="3773084"/>
            <a:ext cx="9658880" cy="23152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4173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27FBF-4068-C7CF-7F21-882FC91DC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ros2 bag info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3ED45-BB3D-8175-379D-7170716AB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987" y="1344613"/>
            <a:ext cx="10801350" cy="5148262"/>
          </a:xfrm>
        </p:spPr>
        <p:txBody>
          <a:bodyPr/>
          <a:lstStyle/>
          <a:p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在执行 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命令的终端输入 </a:t>
            </a:r>
            <a:r>
              <a:rPr lang="en-US" altLang="zh-CN" sz="2000" i="1" dirty="0">
                <a:latin typeface="仿宋" panose="02010609060101010101" pitchFamily="49" charset="-122"/>
                <a:ea typeface="仿宋" panose="02010609060101010101" pitchFamily="49" charset="-122"/>
              </a:rPr>
              <a:t>ctrl+c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 来结束记录。</a:t>
            </a:r>
            <a:b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执行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info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命令查看我们记录的 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信息。</a:t>
            </a:r>
            <a:endParaRPr lang="en-US" altLang="zh-CN" sz="2000" b="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8743B6-25B2-D4DB-5DF1-382952A29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12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BAB9C-05F4-B614-780E-515E853D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363343-2CDB-BA91-2DB0-E6E136DFBE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383" y="2043219"/>
            <a:ext cx="9727517" cy="18546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5099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B4E4D-EC71-F751-BFAD-A5F442162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13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07FA68-C6D2-512F-521F-DC177AE7A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2425DB-557E-C9AE-6663-5DD67B4D9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65125"/>
            <a:ext cx="11376025" cy="542925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Rosbag2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数据的完整视频演示</a:t>
            </a:r>
          </a:p>
        </p:txBody>
      </p:sp>
      <p:pic>
        <p:nvPicPr>
          <p:cNvPr id="2" name="rosbag2_record_and_info">
            <a:hlinkClick r:id="" action="ppaction://media"/>
            <a:extLst>
              <a:ext uri="{FF2B5EF4-FFF2-40B4-BE49-F238E27FC236}">
                <a16:creationId xmlns:a16="http://schemas.microsoft.com/office/drawing/2014/main" id="{22277557-DA1C-4200-2582-41D4AF71C0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0048" y="861158"/>
            <a:ext cx="10053553" cy="55255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8473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3E50-91AA-1ED4-A53A-1D2ED25B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消息数据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方式一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516F1-A5E2-D48B-2F36-09B0BE561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11" y="1075202"/>
            <a:ext cx="11339302" cy="5148262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方式一：按记录的顺序回放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信息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   这种方式就是按照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Topic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回放。记录的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消息被发布在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/SERVICE_NAME/_service_event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Topic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上。</a:t>
            </a: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254151-04EF-71E8-73C6-71D75F04D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14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D91E4A-FED2-52C1-51AD-151CC0DF2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8DAB3C-84CB-8EBB-2DA9-472C4695DF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209" y="2350567"/>
            <a:ext cx="9416511" cy="638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C41008-8234-F9DD-E9DA-F1DBCAF8D4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209" y="3561091"/>
            <a:ext cx="9416511" cy="20904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1110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6B506-1935-9F87-83DF-0F7990F0F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消息数据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方式一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F9651-ECAC-C406-A2D6-1CD7BA0F6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987" y="1140986"/>
            <a:ext cx="10801350" cy="5148262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在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ros2 service echo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命令的终端窗口可以看到按记录的顺序播放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信息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38EB5-D787-B54A-C085-11C0CDC2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15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53823-EF1E-9876-5DE6-6F7F541C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53AE7F-A50C-F445-15E8-5CD4B6CB0A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149" y="1857821"/>
            <a:ext cx="9445191" cy="4431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2731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94090-BDAF-76E6-3F53-EADA12FF3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16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BB5A5D-9D18-A7EE-1A88-0D32CD255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71A9D67-8009-B082-EC8F-A31883EBE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65125"/>
            <a:ext cx="11376025" cy="542925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Rosbag2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方式一的完整视频演示</a:t>
            </a:r>
          </a:p>
        </p:txBody>
      </p:sp>
      <p:pic>
        <p:nvPicPr>
          <p:cNvPr id="2" name="service_message_playback_method1">
            <a:hlinkClick r:id="" action="ppaction://media"/>
            <a:extLst>
              <a:ext uri="{FF2B5EF4-FFF2-40B4-BE49-F238E27FC236}">
                <a16:creationId xmlns:a16="http://schemas.microsoft.com/office/drawing/2014/main" id="{263B0B0E-5949-BB5C-5FAE-DEEA77FEC6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4692" y="858855"/>
            <a:ext cx="10174637" cy="55536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939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1761C-3B1D-72A1-79B6-1BEAEE207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消息数据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方式二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1DF60-1533-8902-9375-04573EAF7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63" y="1034705"/>
            <a:ext cx="10801350" cy="5148262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方式二：按记录的顺序播放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request</a:t>
            </a:r>
          </a:p>
          <a:p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   这是真实地按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service client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方式发送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request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。</a:t>
            </a:r>
            <a:endParaRPr lang="zh-CN" alt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897DB-7441-CC94-01E0-512D9E11C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17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21C26-5D83-2278-6B03-8DB18C9D5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69D0A7-09E8-4F46-C744-47774F7B24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014" y="2417487"/>
            <a:ext cx="9150546" cy="456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962671-93B4-EDB5-DA0E-91BD998843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528" y="3676095"/>
            <a:ext cx="9157032" cy="181277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3752A9-8D9A-D1EB-FD88-C1D831DD4F6C}"/>
              </a:ext>
            </a:extLst>
          </p:cNvPr>
          <p:cNvSpPr txBox="1"/>
          <p:nvPr/>
        </p:nvSpPr>
        <p:spPr>
          <a:xfrm>
            <a:off x="904960" y="2030996"/>
            <a:ext cx="5147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打开一个</a:t>
            </a:r>
            <a:r>
              <a:rPr lang="zh-CN" altLang="en-US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终端，启动</a:t>
            </a:r>
            <a:r>
              <a:rPr lang="en-US" altLang="zh-CN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service server </a:t>
            </a:r>
            <a:r>
              <a:rPr lang="zh-CN" altLang="en-US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来等待请求</a:t>
            </a: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F47CEE-A398-907B-9FDA-4008830F090E}"/>
              </a:ext>
            </a:extLst>
          </p:cNvPr>
          <p:cNvSpPr txBox="1"/>
          <p:nvPr/>
        </p:nvSpPr>
        <p:spPr>
          <a:xfrm>
            <a:off x="904960" y="331349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再打开</a:t>
            </a:r>
            <a:r>
              <a:rPr lang="zh-CN" altLang="en-US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一个终端，运行 </a:t>
            </a:r>
            <a:r>
              <a:rPr lang="en-US" altLang="zh-CN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rosbag </a:t>
            </a:r>
            <a:r>
              <a:rPr lang="zh-CN" altLang="en-US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程序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075FE1-F22C-9549-68EC-6D392B947736}"/>
              </a:ext>
            </a:extLst>
          </p:cNvPr>
          <p:cNvSpPr txBox="1"/>
          <p:nvPr/>
        </p:nvSpPr>
        <p:spPr>
          <a:xfrm>
            <a:off x="944385" y="5478943"/>
            <a:ext cx="872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需要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2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个参数 “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—publish-service-requests”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“--service-requests-source”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05991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2A902-6197-B240-31CF-F0942BFC3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消息数据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方式二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4BFFB-F5B8-6EA5-E8C8-A13554788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203" y="1061865"/>
            <a:ext cx="10801350" cy="5148262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在启动的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server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的窗口终端中可以看到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按记录的顺序播放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request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被接收到。</a:t>
            </a:r>
            <a:endParaRPr lang="zh-CN" alt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0DF04-A1C5-6329-6E05-5F9DB9855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18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53232-434D-E9DD-751E-14DC355EA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24C843-70A0-F188-C687-AD12A65AA5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912" y="1599902"/>
            <a:ext cx="9229268" cy="26224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4135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DA044-6498-3596-33D9-15333F5C2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消息数据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方式二的完整视频演示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6E920-E6FB-D469-E541-347185028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19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8A828-9676-0211-860F-488A7A89D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pic>
        <p:nvPicPr>
          <p:cNvPr id="3" name="service_message_playback_method2">
            <a:hlinkClick r:id="" action="ppaction://media"/>
            <a:extLst>
              <a:ext uri="{FF2B5EF4-FFF2-40B4-BE49-F238E27FC236}">
                <a16:creationId xmlns:a16="http://schemas.microsoft.com/office/drawing/2014/main" id="{3C89CD21-04CF-FCB5-74C7-992F6251CF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0190" y="852284"/>
            <a:ext cx="10174637" cy="55536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8649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403AFD-5C28-03B3-9A62-C2BB463B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2</a:t>
            </a:fld>
            <a:endParaRPr lang="ja-JP" alt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95A14D-03C6-9628-C6DB-560BA4540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AFCA28B-B952-ECD4-A3AB-6EE536DB5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80623"/>
            <a:ext cx="11376025" cy="542925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rPr>
              <a:t>自我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rPr>
              <a:t>介绍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4">
            <a:extLst>
              <a:ext uri="{FF2B5EF4-FFF2-40B4-BE49-F238E27FC236}">
                <a16:creationId xmlns:a16="http://schemas.microsoft.com/office/drawing/2014/main" id="{98B0E71C-22ED-47EF-6515-BBDEB698A3E2}"/>
              </a:ext>
            </a:extLst>
          </p:cNvPr>
          <p:cNvSpPr txBox="1"/>
          <p:nvPr/>
        </p:nvSpPr>
        <p:spPr>
          <a:xfrm>
            <a:off x="944707" y="2783183"/>
            <a:ext cx="84118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latin typeface="Roboto" panose="02000000000000000000" pitchFamily="2" charset="0"/>
              </a:rPr>
              <a:t>以往的工作介绍</a:t>
            </a:r>
            <a:endParaRPr lang="zh-CN" altLang="en-US" sz="2000" dirty="0"/>
          </a:p>
        </p:txBody>
      </p:sp>
      <p:pic>
        <p:nvPicPr>
          <p:cNvPr id="12" name="图片 5">
            <a:extLst>
              <a:ext uri="{FF2B5EF4-FFF2-40B4-BE49-F238E27FC236}">
                <a16:creationId xmlns:a16="http://schemas.microsoft.com/office/drawing/2014/main" id="{A3D5B79E-0235-FD59-D9E9-D0037EDBD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707" y="3504193"/>
            <a:ext cx="675435" cy="783505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029D809B-BAF9-801C-57C1-83094FCA0DF1}"/>
              </a:ext>
            </a:extLst>
          </p:cNvPr>
          <p:cNvSpPr txBox="1"/>
          <p:nvPr/>
        </p:nvSpPr>
        <p:spPr>
          <a:xfrm>
            <a:off x="1773156" y="3742056"/>
            <a:ext cx="4348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0" i="0" dirty="0">
                <a:effectLst/>
                <a:latin typeface="Roboto" panose="02000000000000000000" pitchFamily="2" charset="0"/>
              </a:rPr>
              <a:t>- Zero copy data sharing (Work with eProsima) (2021)</a:t>
            </a:r>
            <a:endParaRPr lang="zh-CN" altLang="en-US" sz="1400" dirty="0"/>
          </a:p>
        </p:txBody>
      </p:sp>
      <p:pic>
        <p:nvPicPr>
          <p:cNvPr id="14" name="图片 7">
            <a:extLst>
              <a:ext uri="{FF2B5EF4-FFF2-40B4-BE49-F238E27FC236}">
                <a16:creationId xmlns:a16="http://schemas.microsoft.com/office/drawing/2014/main" id="{1A133A12-C272-9DD9-A7F0-A7C84FD3D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707" y="4552050"/>
            <a:ext cx="675435" cy="824031"/>
          </a:xfrm>
          <a:prstGeom prst="rect">
            <a:avLst/>
          </a:prstGeom>
        </p:spPr>
      </p:pic>
      <p:sp>
        <p:nvSpPr>
          <p:cNvPr id="15" name="文本框 8">
            <a:extLst>
              <a:ext uri="{FF2B5EF4-FFF2-40B4-BE49-F238E27FC236}">
                <a16:creationId xmlns:a16="http://schemas.microsoft.com/office/drawing/2014/main" id="{07E23FC1-5E32-7713-772B-2C81AB748F5B}"/>
              </a:ext>
            </a:extLst>
          </p:cNvPr>
          <p:cNvSpPr txBox="1"/>
          <p:nvPr/>
        </p:nvSpPr>
        <p:spPr>
          <a:xfrm>
            <a:off x="1761736" y="4698484"/>
            <a:ext cx="3902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0" i="0" dirty="0">
                <a:effectLst/>
                <a:latin typeface="Roboto" panose="02000000000000000000" pitchFamily="2" charset="0"/>
              </a:rPr>
              <a:t>- ROS system enhancement with Content Filtered topics (2022)</a:t>
            </a:r>
            <a:endParaRPr lang="zh-CN" altLang="en-US" sz="1400" dirty="0"/>
          </a:p>
        </p:txBody>
      </p:sp>
      <p:pic>
        <p:nvPicPr>
          <p:cNvPr id="16" name="图片 11">
            <a:extLst>
              <a:ext uri="{FF2B5EF4-FFF2-40B4-BE49-F238E27FC236}">
                <a16:creationId xmlns:a16="http://schemas.microsoft.com/office/drawing/2014/main" id="{7C32D69F-922C-3DA8-84D0-B0242871B1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2488" y="3551692"/>
            <a:ext cx="683289" cy="783505"/>
          </a:xfrm>
          <a:prstGeom prst="rect">
            <a:avLst/>
          </a:prstGeom>
        </p:spPr>
      </p:pic>
      <p:sp>
        <p:nvSpPr>
          <p:cNvPr id="17" name="文本框 12">
            <a:extLst>
              <a:ext uri="{FF2B5EF4-FFF2-40B4-BE49-F238E27FC236}">
                <a16:creationId xmlns:a16="http://schemas.microsoft.com/office/drawing/2014/main" id="{60E0B99F-F66B-D3B9-C25F-D25CA71AC553}"/>
              </a:ext>
            </a:extLst>
          </p:cNvPr>
          <p:cNvSpPr txBox="1"/>
          <p:nvPr/>
        </p:nvSpPr>
        <p:spPr>
          <a:xfrm>
            <a:off x="6896509" y="3574111"/>
            <a:ext cx="42350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0" i="0" dirty="0">
                <a:effectLst/>
                <a:latin typeface="Roboto" panose="02000000000000000000" pitchFamily="2" charset="0"/>
              </a:rPr>
              <a:t>- Matched event support (2023)</a:t>
            </a:r>
          </a:p>
          <a:p>
            <a:br>
              <a:rPr lang="en-US" altLang="zh-CN" sz="1400" b="0" i="0" dirty="0">
                <a:effectLst/>
                <a:latin typeface="Roboto" panose="02000000000000000000" pitchFamily="2" charset="0"/>
              </a:rPr>
            </a:br>
            <a:r>
              <a:rPr lang="en-US" altLang="zh-CN" sz="1400" b="0" i="0" dirty="0">
                <a:effectLst/>
                <a:latin typeface="Roboto" panose="02000000000000000000" pitchFamily="2" charset="0"/>
              </a:rPr>
              <a:t>- External configuration services of loggers (2023)</a:t>
            </a:r>
            <a:endParaRPr lang="zh-CN" altLang="en-US" sz="1400" dirty="0"/>
          </a:p>
        </p:txBody>
      </p:sp>
      <p:pic>
        <p:nvPicPr>
          <p:cNvPr id="18" name="图片 15">
            <a:extLst>
              <a:ext uri="{FF2B5EF4-FFF2-40B4-BE49-F238E27FC236}">
                <a16:creationId xmlns:a16="http://schemas.microsoft.com/office/drawing/2014/main" id="{9D7F682D-352F-B85F-F8FB-083C15066F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0918" y="4624146"/>
            <a:ext cx="718523" cy="690393"/>
          </a:xfrm>
          <a:prstGeom prst="rect">
            <a:avLst/>
          </a:prstGeom>
        </p:spPr>
      </p:pic>
      <p:sp>
        <p:nvSpPr>
          <p:cNvPr id="19" name="文本框 16">
            <a:extLst>
              <a:ext uri="{FF2B5EF4-FFF2-40B4-BE49-F238E27FC236}">
                <a16:creationId xmlns:a16="http://schemas.microsoft.com/office/drawing/2014/main" id="{DAC74EE2-A5ED-D8A6-BB09-1CC076FA1358}"/>
              </a:ext>
            </a:extLst>
          </p:cNvPr>
          <p:cNvSpPr txBox="1"/>
          <p:nvPr/>
        </p:nvSpPr>
        <p:spPr>
          <a:xfrm>
            <a:off x="6971035" y="4721471"/>
            <a:ext cx="4536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0" i="0" dirty="0">
                <a:effectLst/>
                <a:latin typeface="Roboto" panose="02000000000000000000" pitchFamily="2" charset="0"/>
              </a:rPr>
              <a:t>- ROS 2 Tool Enhancement with Service record/replay Support (2024)</a:t>
            </a:r>
          </a:p>
        </p:txBody>
      </p:sp>
      <p:pic>
        <p:nvPicPr>
          <p:cNvPr id="20" name="图片 18">
            <a:extLst>
              <a:ext uri="{FF2B5EF4-FFF2-40B4-BE49-F238E27FC236}">
                <a16:creationId xmlns:a16="http://schemas.microsoft.com/office/drawing/2014/main" id="{B3C4A2B2-EBA4-72DA-8BAE-D6451A4A1C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1367" y="2713238"/>
            <a:ext cx="443345" cy="443345"/>
          </a:xfrm>
          <a:prstGeom prst="rect">
            <a:avLst/>
          </a:prstGeom>
        </p:spPr>
      </p:pic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62B3B55B-0E5B-29DD-35C8-9B7F72495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367" y="1133901"/>
            <a:ext cx="11005878" cy="155262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从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 1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的时候开始接触机器人操作系统，工作内容是解决项目中遇到的各种和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系统有关的问题，并把修正的内容反馈给社区。目前是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 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社区认可的提交者中的一员，参与到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 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主要仓库中问题修正和新特性的实现。</a:t>
            </a:r>
          </a:p>
        </p:txBody>
      </p:sp>
    </p:spTree>
    <p:extLst>
      <p:ext uri="{BB962C8B-B14F-4D97-AF65-F5344CB8AC3E}">
        <p14:creationId xmlns:p14="http://schemas.microsoft.com/office/powerpoint/2010/main" val="4280168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C2BC1-12C9-706F-4A54-A98BFA653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下一步工作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4539D-3103-A1C7-530B-6E723F2FF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986" y="1034705"/>
            <a:ext cx="11234769" cy="136446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对 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Action 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的记录和回放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  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对于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Action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支持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introspection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的提案已经提交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https://github.com/ros-infrastructure/rep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，如果你有任何想法和建议欢迎加入讨论。</a:t>
            </a:r>
            <a:b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endParaRPr lang="zh-CN" altLang="en-US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EA7793-BB14-DEE8-9553-CBB343255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20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8D44D-45E2-34EF-2D5F-289BDCB44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pic>
        <p:nvPicPr>
          <p:cNvPr id="13" name="Picture 12" descr="A qr code with a black and white background&#10;&#10;Description automatically generated">
            <a:extLst>
              <a:ext uri="{FF2B5EF4-FFF2-40B4-BE49-F238E27FC236}">
                <a16:creationId xmlns:a16="http://schemas.microsoft.com/office/drawing/2014/main" id="{9F1F38F3-8B14-C376-65DA-F170123C7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16" y="2572450"/>
            <a:ext cx="1487766" cy="14877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597C443-D57E-98CB-A1D2-AF7062119FE3}"/>
              </a:ext>
            </a:extLst>
          </p:cNvPr>
          <p:cNvSpPr txBox="1"/>
          <p:nvPr/>
        </p:nvSpPr>
        <p:spPr>
          <a:xfrm>
            <a:off x="2115681" y="3116857"/>
            <a:ext cx="5689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hlinkClick r:id="rId4"/>
              </a:rPr>
              <a:t>https://github.com/ros-infrastructure/rep/pull/405</a:t>
            </a:r>
            <a:endParaRPr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2720321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273665-FBD9-FC45-D727-5057FB0E5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21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5D87D-767E-8D25-75CA-1A92195D7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09AD6BF-8359-9C9B-08B9-CCA2A9D63E25}"/>
              </a:ext>
            </a:extLst>
          </p:cNvPr>
          <p:cNvSpPr txBox="1">
            <a:spLocks/>
          </p:cNvSpPr>
          <p:nvPr/>
        </p:nvSpPr>
        <p:spPr>
          <a:xfrm>
            <a:off x="5195900" y="2443919"/>
            <a:ext cx="1800200" cy="7708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altLang="zh-CN" sz="4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Thanks</a:t>
            </a:r>
            <a:endParaRPr lang="en-US" sz="4800" b="0" dirty="0">
              <a:solidFill>
                <a:schemeClr val="tx1">
                  <a:lumMod val="75000"/>
                  <a:lumOff val="2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2DCC6C-E34F-6137-63D8-621C49BD647D}"/>
              </a:ext>
            </a:extLst>
          </p:cNvPr>
          <p:cNvSpPr txBox="1"/>
          <p:nvPr/>
        </p:nvSpPr>
        <p:spPr>
          <a:xfrm>
            <a:off x="1942380" y="4843756"/>
            <a:ext cx="6866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扫描这个二维码可以获取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文档和</a:t>
            </a:r>
            <a:r>
              <a:rPr lang="zh-CN" altLang="en-US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演示视频</a:t>
            </a:r>
            <a:r>
              <a:rPr lang="en-US" altLang="zh-CN" b="0" i="1" dirty="0"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hlinkClick r:id="rId3"/>
              </a:rPr>
              <a:t>https://github.com/Barry-Xu-2018/roscon_china_2024</a:t>
            </a:r>
            <a:br>
              <a:rPr lang="en-US" altLang="zh-CN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zh-CN" altLang="en-US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你有任何疑问，可以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通过</a:t>
            </a:r>
            <a:r>
              <a:rPr lang="zh-CN" altLang="en-US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下面的</a:t>
            </a:r>
            <a:r>
              <a:rPr lang="en-US" altLang="zh-CN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Email</a:t>
            </a:r>
            <a:r>
              <a:rPr lang="zh-CN" altLang="en-US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联系我</a:t>
            </a:r>
            <a:endParaRPr lang="zh-CN" altLang="en-US" dirty="0">
              <a:solidFill>
                <a:schemeClr val="tx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l"/>
            <a:r>
              <a:rPr lang="en-US" altLang="zh-CN" sz="1800" i="1" dirty="0">
                <a:latin typeface="仿宋" panose="02010609060101010101" pitchFamily="49" charset="-122"/>
                <a:ea typeface="仿宋" panose="02010609060101010101" pitchFamily="49" charset="-122"/>
                <a:hlinkClick r:id="rId4"/>
              </a:rPr>
              <a:t>barry.xu@sony.com</a:t>
            </a:r>
            <a:r>
              <a:rPr lang="en-US" altLang="zh-CN" sz="1800" i="1" dirty="0">
                <a:latin typeface="仿宋" panose="02010609060101010101" pitchFamily="49" charset="-122"/>
                <a:ea typeface="仿宋" panose="02010609060101010101" pitchFamily="49" charset="-122"/>
              </a:rPr>
              <a:t>, </a:t>
            </a:r>
            <a:r>
              <a:rPr lang="en-US" altLang="zh-CN" sz="1800" i="1" dirty="0">
                <a:latin typeface="仿宋" panose="02010609060101010101" pitchFamily="49" charset="-122"/>
                <a:ea typeface="仿宋" panose="02010609060101010101" pitchFamily="49" charset="-122"/>
                <a:hlinkClick r:id="rId5"/>
              </a:rPr>
              <a:t>xiaobo.xu@gmail.com</a:t>
            </a:r>
            <a:r>
              <a:rPr lang="en-US" altLang="zh-CN" sz="1800" i="1" dirty="0">
                <a:latin typeface="仿宋" panose="02010609060101010101" pitchFamily="49" charset="-122"/>
                <a:ea typeface="仿宋" panose="02010609060101010101" pitchFamily="49" charset="-122"/>
              </a:rPr>
              <a:t> </a:t>
            </a:r>
            <a:endParaRPr lang="zh-CN" altLang="en-US" sz="1800" i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11" name="Picture 10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7711B3E4-FAB2-F016-E784-95B441C501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53" y="4470149"/>
            <a:ext cx="1558038" cy="157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843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8A8D7-49F4-7D80-BEF3-9577C7A35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0CF09-93A6-6E14-FD6F-B31937CD2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n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的简单介绍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如何实现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数据的记录和回放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记录和回放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数据的举例说明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下一步工作介绍</a:t>
            </a: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E25F1D-B959-A7E7-C24C-9B61F3D9A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3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AA91D-87A8-AC4E-0A91-B51097BEF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2267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04647-53DA-2FB7-6CAA-39EC0D329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rPr>
              <a:t>Rosbag2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rPr>
              <a:t>的简单介绍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93F3C-EBD0-4444-F008-CEF585CE0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63" y="1070919"/>
            <a:ext cx="10801350" cy="5148262"/>
          </a:xfrm>
        </p:spPr>
        <p:txBody>
          <a:bodyPr/>
          <a:lstStyle/>
          <a:p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是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 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中用于记录和回放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Topic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数据的工具，相当于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 1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中的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工具。它允许用户记录机器人系统运行时的传感器数据、状态信息等，并在之后进行分析、调试和重现环境。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它的主要特性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插件化架构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序列化插件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(cdr)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，压缩插件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(zstd)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，存储插件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(mcap, SQLite)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提供丰富命令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记录命令。可以按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Topic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名字过滤，按时间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/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文件大小自动分割文件等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显示记录内容的信息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回放记录的信息，可以配置过滤播放的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Topic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，循环播放，回放速度等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多平台支持</a:t>
            </a: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14FE76-51D0-5BF6-4279-2DFB17AF5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4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604CBB-543D-9903-2377-52BE4254B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48467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08BDB-8FC9-B29D-F661-58F50767B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175" y="2773348"/>
            <a:ext cx="5965653" cy="542925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如何实现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数据的记录和回放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F8530F-9981-50B7-C48F-692333C21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5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E5F51-D7B5-567A-AD48-90AFA7B60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77985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72B2B-7431-C7CE-1F4D-620D0A00E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introspection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37984-04DF-06C7-C52B-B0B801A47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656" y="1016077"/>
            <a:ext cx="11565566" cy="5584825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1900" dirty="0">
                <a:latin typeface="仿宋" panose="02010609060101010101" pitchFamily="49" charset="-122"/>
                <a:ea typeface="仿宋" panose="02010609060101010101" pitchFamily="49" charset="-122"/>
              </a:rPr>
              <a:t>这个特性是</a:t>
            </a:r>
            <a:r>
              <a:rPr lang="en-US" altLang="zh-CN" sz="1900" dirty="0">
                <a:latin typeface="仿宋" panose="02010609060101010101" pitchFamily="49" charset="-122"/>
                <a:ea typeface="仿宋" panose="02010609060101010101" pitchFamily="49" charset="-122"/>
              </a:rPr>
              <a:t>2022</a:t>
            </a:r>
            <a:r>
              <a:rPr lang="zh-CN" altLang="en-US" sz="1900" dirty="0">
                <a:latin typeface="仿宋" panose="02010609060101010101" pitchFamily="49" charset="-122"/>
                <a:ea typeface="仿宋" panose="02010609060101010101" pitchFamily="49" charset="-122"/>
              </a:rPr>
              <a:t>提出并实现，并在</a:t>
            </a:r>
            <a:r>
              <a:rPr lang="en-US" altLang="zh-CN" sz="1900" dirty="0">
                <a:latin typeface="仿宋" panose="02010609060101010101" pitchFamily="49" charset="-122"/>
                <a:ea typeface="仿宋" panose="02010609060101010101" pitchFamily="49" charset="-122"/>
              </a:rPr>
              <a:t>ROS 2 Iron </a:t>
            </a:r>
            <a:r>
              <a:rPr lang="zh-CN" altLang="en-US" sz="1900" dirty="0">
                <a:latin typeface="仿宋" panose="02010609060101010101" pitchFamily="49" charset="-122"/>
                <a:ea typeface="仿宋" panose="02010609060101010101" pitchFamily="49" charset="-122"/>
              </a:rPr>
              <a:t>版本中发布。目的是让用户更容易验证</a:t>
            </a:r>
            <a:r>
              <a:rPr lang="en-US" altLang="zh-CN" sz="1900" dirty="0">
                <a:latin typeface="仿宋" panose="02010609060101010101" pitchFamily="49" charset="-122"/>
                <a:ea typeface="仿宋" panose="02010609060101010101" pitchFamily="49" charset="-122"/>
              </a:rPr>
              <a:t>service</a:t>
            </a:r>
            <a:r>
              <a:rPr lang="zh-CN" altLang="en-US" sz="1900" dirty="0">
                <a:latin typeface="仿宋" panose="02010609060101010101" pitchFamily="49" charset="-122"/>
                <a:ea typeface="仿宋" panose="02010609060101010101" pitchFamily="49" charset="-122"/>
              </a:rPr>
              <a:t>是否按预期运行。</a:t>
            </a:r>
            <a:endParaRPr lang="en-US" altLang="zh-CN" sz="19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C6CEFE-740A-F426-E47A-B84C8226F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6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B1AC3C-31E6-8089-AA44-DB342CC1E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4517571-170F-AFA8-7585-2E17BF551ECE}"/>
              </a:ext>
            </a:extLst>
          </p:cNvPr>
          <p:cNvSpPr/>
          <p:nvPr/>
        </p:nvSpPr>
        <p:spPr>
          <a:xfrm>
            <a:off x="974319" y="2169151"/>
            <a:ext cx="1855961" cy="3983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Service Client A</a:t>
            </a:r>
            <a:endParaRPr lang="zh-CN" alt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EDC7FC6-1252-4D6E-86AE-A43985BA2D40}"/>
              </a:ext>
            </a:extLst>
          </p:cNvPr>
          <p:cNvSpPr/>
          <p:nvPr/>
        </p:nvSpPr>
        <p:spPr>
          <a:xfrm>
            <a:off x="974318" y="2819491"/>
            <a:ext cx="1855961" cy="3983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Service Client B</a:t>
            </a:r>
            <a:endParaRPr lang="zh-CN" alt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9B5C9E1-DFE9-DAEB-033D-4B0241B73154}"/>
              </a:ext>
            </a:extLst>
          </p:cNvPr>
          <p:cNvSpPr/>
          <p:nvPr/>
        </p:nvSpPr>
        <p:spPr>
          <a:xfrm>
            <a:off x="974318" y="3469831"/>
            <a:ext cx="1855961" cy="3983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Service Client C</a:t>
            </a:r>
            <a:endParaRPr lang="zh-CN" alt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8555BA5-5E31-53D5-BF22-C9F127EB359D}"/>
              </a:ext>
            </a:extLst>
          </p:cNvPr>
          <p:cNvSpPr/>
          <p:nvPr/>
        </p:nvSpPr>
        <p:spPr>
          <a:xfrm>
            <a:off x="3937875" y="2347199"/>
            <a:ext cx="1358020" cy="1358020"/>
          </a:xfrm>
          <a:prstGeom prst="ellips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Request/ Response</a:t>
            </a:r>
            <a:endParaRPr lang="zh-CN" altLang="en-US" sz="12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94973F6-6262-8CEF-6FF5-AE11A23B1C5A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830280" y="2368327"/>
            <a:ext cx="1186004" cy="315357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A1939D-04CA-A2E8-C864-23E8E0D91034}"/>
              </a:ext>
            </a:extLst>
          </p:cNvPr>
          <p:cNvCxnSpPr>
            <a:cxnSpLocks/>
            <a:stCxn id="8" idx="3"/>
            <a:endCxn id="10" idx="2"/>
          </p:cNvCxnSpPr>
          <p:nvPr/>
        </p:nvCxnSpPr>
        <p:spPr>
          <a:xfrm>
            <a:off x="2830279" y="3018667"/>
            <a:ext cx="1107596" cy="7542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58D611A-69BB-55C4-1FBE-425A1FF4D497}"/>
              </a:ext>
            </a:extLst>
          </p:cNvPr>
          <p:cNvCxnSpPr>
            <a:cxnSpLocks/>
          </p:cNvCxnSpPr>
          <p:nvPr/>
        </p:nvCxnSpPr>
        <p:spPr>
          <a:xfrm flipV="1">
            <a:off x="2830279" y="3361192"/>
            <a:ext cx="1186005" cy="307815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5521A01-5164-FDB4-0856-7F3AC80EA213}"/>
              </a:ext>
            </a:extLst>
          </p:cNvPr>
          <p:cNvSpPr/>
          <p:nvPr/>
        </p:nvSpPr>
        <p:spPr>
          <a:xfrm>
            <a:off x="6160445" y="2799875"/>
            <a:ext cx="1855961" cy="3983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Service Server</a:t>
            </a:r>
            <a:endParaRPr lang="zh-CN" alt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28AFA58-BB4A-9769-15BB-F50A0AC0D0F5}"/>
              </a:ext>
            </a:extLst>
          </p:cNvPr>
          <p:cNvCxnSpPr>
            <a:cxnSpLocks/>
            <a:stCxn id="10" idx="6"/>
            <a:endCxn id="14" idx="1"/>
          </p:cNvCxnSpPr>
          <p:nvPr/>
        </p:nvCxnSpPr>
        <p:spPr>
          <a:xfrm flipV="1">
            <a:off x="5295895" y="2999051"/>
            <a:ext cx="864550" cy="27158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17BE011-9A6B-8C28-886F-D4868778836E}"/>
              </a:ext>
            </a:extLst>
          </p:cNvPr>
          <p:cNvGrpSpPr/>
          <p:nvPr/>
        </p:nvGrpSpPr>
        <p:grpSpPr>
          <a:xfrm>
            <a:off x="5558446" y="4012355"/>
            <a:ext cx="1855961" cy="1304014"/>
            <a:chOff x="5598114" y="3817544"/>
            <a:chExt cx="1855961" cy="1304014"/>
          </a:xfrm>
        </p:grpSpPr>
        <p:sp>
          <p:nvSpPr>
            <p:cNvPr id="17" name="Diamond 16">
              <a:extLst>
                <a:ext uri="{FF2B5EF4-FFF2-40B4-BE49-F238E27FC236}">
                  <a16:creationId xmlns:a16="http://schemas.microsoft.com/office/drawing/2014/main" id="{C8581424-5489-BD7C-3275-5916F0C4D1FD}"/>
                </a:ext>
              </a:extLst>
            </p:cNvPr>
            <p:cNvSpPr/>
            <p:nvPr/>
          </p:nvSpPr>
          <p:spPr>
            <a:xfrm>
              <a:off x="5598114" y="3817544"/>
              <a:ext cx="1855961" cy="1304014"/>
            </a:xfrm>
            <a:prstGeom prst="diamond">
              <a:avLst/>
            </a:prstGeom>
            <a:noFill/>
            <a:ln w="190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CFD091E-8A84-7525-EE58-1D8A4D74FDB1}"/>
                </a:ext>
              </a:extLst>
            </p:cNvPr>
            <p:cNvSpPr txBox="1"/>
            <p:nvPr/>
          </p:nvSpPr>
          <p:spPr>
            <a:xfrm>
              <a:off x="5887778" y="4135514"/>
              <a:ext cx="12766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dk1"/>
                  </a:solidFill>
                </a:rPr>
                <a:t>Service</a:t>
              </a:r>
              <a:br>
                <a:rPr lang="en-US" altLang="zh-CN" sz="1400" dirty="0">
                  <a:solidFill>
                    <a:schemeClr val="dk1"/>
                  </a:solidFill>
                </a:rPr>
              </a:br>
              <a:r>
                <a:rPr lang="en-US" altLang="zh-CN" sz="1400" dirty="0">
                  <a:solidFill>
                    <a:schemeClr val="dk1"/>
                  </a:solidFill>
                </a:rPr>
                <a:t>introspection</a:t>
              </a:r>
              <a:endParaRPr lang="zh-CN" altLang="en-US" sz="1400" dirty="0">
                <a:solidFill>
                  <a:schemeClr val="dk1"/>
                </a:solidFill>
              </a:endParaRPr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568B7F4-D862-F38B-DC9F-04DE85B46ED2}"/>
              </a:ext>
            </a:extLst>
          </p:cNvPr>
          <p:cNvCxnSpPr>
            <a:cxnSpLocks/>
            <a:stCxn id="10" idx="5"/>
          </p:cNvCxnSpPr>
          <p:nvPr/>
        </p:nvCxnSpPr>
        <p:spPr>
          <a:xfrm>
            <a:off x="5097018" y="3506342"/>
            <a:ext cx="938189" cy="823983"/>
          </a:xfrm>
          <a:prstGeom prst="straightConnector1">
            <a:avLst/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61CDDD3-B539-9077-B88D-8954DA3E3676}"/>
              </a:ext>
            </a:extLst>
          </p:cNvPr>
          <p:cNvSpPr txBox="1"/>
          <p:nvPr/>
        </p:nvSpPr>
        <p:spPr>
          <a:xfrm>
            <a:off x="5415780" y="3511394"/>
            <a:ext cx="30604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/Service Name/</a:t>
            </a:r>
            <a:r>
              <a:rPr lang="en-US" altLang="zh-CN" sz="1600" dirty="0">
                <a:solidFill>
                  <a:srgbClr val="00B0F0"/>
                </a:solidFill>
              </a:rPr>
              <a:t>_service_event</a:t>
            </a:r>
            <a:endParaRPr lang="zh-CN" altLang="en-US" sz="1600" dirty="0">
              <a:solidFill>
                <a:srgbClr val="00B0F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E0551D-27DC-1751-8BB3-3018174A09A9}"/>
              </a:ext>
            </a:extLst>
          </p:cNvPr>
          <p:cNvSpPr txBox="1"/>
          <p:nvPr/>
        </p:nvSpPr>
        <p:spPr>
          <a:xfrm>
            <a:off x="778005" y="4037695"/>
            <a:ext cx="282769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Client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侧存在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个事件：</a:t>
            </a:r>
            <a:b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Request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Response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接收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A35FDF-D359-389F-90BB-40F5BA24567B}"/>
              </a:ext>
            </a:extLst>
          </p:cNvPr>
          <p:cNvSpPr txBox="1"/>
          <p:nvPr/>
        </p:nvSpPr>
        <p:spPr>
          <a:xfrm>
            <a:off x="6035207" y="1842911"/>
            <a:ext cx="28200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Server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侧存在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个事件：</a:t>
            </a:r>
            <a:b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Request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接收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Response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8794F364-2AAA-5BF8-0342-94CA4EF13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6523" y="3868183"/>
            <a:ext cx="4204480" cy="1889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Speech Bubble: Rectangle with Corners Rounded 23">
            <a:extLst>
              <a:ext uri="{FF2B5EF4-FFF2-40B4-BE49-F238E27FC236}">
                <a16:creationId xmlns:a16="http://schemas.microsoft.com/office/drawing/2014/main" id="{45DA809E-6801-2705-EF2D-F3827A9C7BD5}"/>
              </a:ext>
            </a:extLst>
          </p:cNvPr>
          <p:cNvSpPr/>
          <p:nvPr/>
        </p:nvSpPr>
        <p:spPr>
          <a:xfrm>
            <a:off x="4517409" y="5421557"/>
            <a:ext cx="2607333" cy="812237"/>
          </a:xfrm>
          <a:prstGeom prst="wedgeRoundRectCallout">
            <a:avLst>
              <a:gd name="adj1" fmla="val 66783"/>
              <a:gd name="adj2" fmla="val -4780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当用户 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srv 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消息配置文件产生 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typesupport 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代码时候会产生，就会包含这个消息。</a:t>
            </a:r>
          </a:p>
        </p:txBody>
      </p:sp>
    </p:spTree>
    <p:extLst>
      <p:ext uri="{BB962C8B-B14F-4D97-AF65-F5344CB8AC3E}">
        <p14:creationId xmlns:p14="http://schemas.microsoft.com/office/powerpoint/2010/main" val="2610938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EC94B-7917-FC33-5FE7-A6BEA5412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Rosbag2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如何基于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introspection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68B7-7789-34B7-373B-E4EC812C6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493" y="1148998"/>
            <a:ext cx="10801350" cy="5148262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利用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Topic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就可以获取每个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Client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发送的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数据和接收的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数据。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仍然使用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Topic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名字作为索引的方式来保存。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一个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的所有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client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的通信记录都会存在一个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topic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下。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扩展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命令来支持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的记录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包括支持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名字的通配符，这里都是转换成对应的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topic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来处理。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 info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显示记录的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的信息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存储的内容是序列化的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消息，通过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名字可以找到对应消息的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Typesupport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库，来反序列化消息中的 </a:t>
            </a:r>
            <a:r>
              <a:rPr lang="en-US" altLang="zh-CN" sz="1800" dirty="0"/>
              <a:t>ServiceEventInfo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，就可以知道这个消息是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的还是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的。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E619DB-D185-7F9B-0CB0-E8EE04B02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7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80E9C-9FEB-07D9-E87B-A1FD7E5A6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79884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204B5-0805-D2BC-C69A-99C2470E3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Rosbag2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81A6C-36D7-D877-F32F-A4E179337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8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452C28-F97D-8CBF-AA38-12EA166DD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632490C3-F49D-439B-E2D1-C1EA3FCFF1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87" y="1745549"/>
            <a:ext cx="5404314" cy="2428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E0DE9F3-FF99-AA26-2FD9-E9DBB1CDD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2005" y="908050"/>
            <a:ext cx="5404311" cy="5046427"/>
          </a:xfrm>
        </p:spPr>
        <p:txBody>
          <a:bodyPr/>
          <a:lstStyle/>
          <a:p>
            <a:br>
              <a:rPr lang="en-US" altLang="zh-CN" sz="1800" b="1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这里有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2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种方式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完全回放记录的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的数据。</a:t>
            </a:r>
            <a:b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b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这种方式就完全和普通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Topic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回放也一样，这时候你可以通过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ros2 service echo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命令去查看记录的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的数据。</a:t>
            </a: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按记录的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的时序模拟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service client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发送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request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b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b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会根据读取记录的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消息，创建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client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，注意这里发送的是没有类型的反序列化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数据，为了支持在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rclcpp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中添加了新的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GenericClient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类。</a:t>
            </a:r>
            <a:endParaRPr lang="en-US" altLang="zh-CN" sz="24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4512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B08E4-9F6D-AFC1-0CE6-83C8D307F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7702" y="2686132"/>
            <a:ext cx="7276595" cy="542925"/>
          </a:xfrm>
        </p:spPr>
        <p:txBody>
          <a:bodyPr>
            <a:normAutofit/>
          </a:bodyPr>
          <a:lstStyle/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Rosbag2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记录和回放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数据举例说明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2589F-A09D-6B33-F837-F773A2E0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9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288F7-6428-7B95-FC82-82CA9DA4D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12/5/2024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03179792"/>
      </p:ext>
    </p:extLst>
  </p:cSld>
  <p:clrMapOvr>
    <a:masterClrMapping/>
  </p:clrMapOvr>
</p:sld>
</file>

<file path=ppt/theme/theme1.xml><?xml version="1.0" encoding="utf-8"?>
<a:theme xmlns:a="http://schemas.openxmlformats.org/drawingml/2006/main" name="WhiteMaster_BlueLogo">
  <a:themeElements>
    <a:clrScheme name="Custom 1">
      <a:dk1>
        <a:sysClr val="windowText" lastClr="000000"/>
      </a:dk1>
      <a:lt1>
        <a:sysClr val="window" lastClr="FFFFFF"/>
      </a:lt1>
      <a:dk2>
        <a:srgbClr val="7C388C"/>
      </a:dk2>
      <a:lt2>
        <a:srgbClr val="D42F7E"/>
      </a:lt2>
      <a:accent1>
        <a:srgbClr val="1952A6"/>
      </a:accent1>
      <a:accent2>
        <a:srgbClr val="54A9CC"/>
      </a:accent2>
      <a:accent3>
        <a:srgbClr val="318C3A"/>
      </a:accent3>
      <a:accent4>
        <a:srgbClr val="F2CE00"/>
      </a:accent4>
      <a:accent5>
        <a:srgbClr val="E6820B"/>
      </a:accent5>
      <a:accent6>
        <a:srgbClr val="CF1111"/>
      </a:accent6>
      <a:hlink>
        <a:srgbClr val="5887F5"/>
      </a:hlink>
      <a:folHlink>
        <a:srgbClr val="683ABD"/>
      </a:folHlink>
    </a:clrScheme>
    <a:fontScheme name="SST">
      <a:majorFont>
        <a:latin typeface="SST"/>
        <a:ea typeface="SST Japanese Pro Regular"/>
        <a:cs typeface=""/>
      </a:majorFont>
      <a:minorFont>
        <a:latin typeface="SST"/>
        <a:ea typeface="SST Japanese Pro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y_PPT_169_en_WhiteMaster_BlueLogo.pptx" id="{7916F3F1-57A1-4B94-85D4-63BF60F42970}" vid="{C92F6BB0-7C9F-41E7-99BD-0A2C544420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1f8e20e6-048a-4bad-a26b-318dd1cd4d47}" enabled="1" method="Privileged" siteId="{66c65d8a-9158-4521-a2d8-664963db48e4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Sony_PPT_169_en_WhiteMaster_BlueLogo</Template>
  <TotalTime>1250</TotalTime>
  <Words>1122</Words>
  <Application>Microsoft Office PowerPoint</Application>
  <PresentationFormat>Widescreen</PresentationFormat>
  <Paragraphs>167</Paragraphs>
  <Slides>21</Slides>
  <Notes>19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Microsoft YaHei UI</vt:lpstr>
      <vt:lpstr>游ゴシック</vt:lpstr>
      <vt:lpstr>仿宋</vt:lpstr>
      <vt:lpstr>微软雅黑</vt:lpstr>
      <vt:lpstr>Aharoni</vt:lpstr>
      <vt:lpstr>Arial</vt:lpstr>
      <vt:lpstr>Roboto</vt:lpstr>
      <vt:lpstr>SST</vt:lpstr>
      <vt:lpstr>Wingdings</vt:lpstr>
      <vt:lpstr>WhiteMaster_BlueLogo</vt:lpstr>
      <vt:lpstr>ROS 2 Service 数据的记录和回放</vt:lpstr>
      <vt:lpstr>自我介绍</vt:lpstr>
      <vt:lpstr>内容</vt:lpstr>
      <vt:lpstr>Rosbag2 的简单介绍</vt:lpstr>
      <vt:lpstr>如何实现 Service 数据的记录和回放</vt:lpstr>
      <vt:lpstr>Service introspection 介绍</vt:lpstr>
      <vt:lpstr>Rosbag2 如何基于 service introspection 记录 service 数据</vt:lpstr>
      <vt:lpstr>Rosbag2 如何回放记录的 Service 数据</vt:lpstr>
      <vt:lpstr>Rosbag2 记录和回放 service 数据举例说明</vt:lpstr>
      <vt:lpstr>使用 ros2 bag record 记录 service 数据</vt:lpstr>
      <vt:lpstr>使用 ros2 bag record 记录 service 数据</vt:lpstr>
      <vt:lpstr>使用 ros2 bag info 查看 service 数据</vt:lpstr>
      <vt:lpstr>通过 Rosbag2 记录 Service 数据的完整视频演示</vt:lpstr>
      <vt:lpstr>回放记录的 service 消息数据 —— 方式一</vt:lpstr>
      <vt:lpstr>回放记录的 service 消息数据 —— 方式一</vt:lpstr>
      <vt:lpstr>通过 Rosbag2 回放 service 数据 —— 方式一的完整视频演示</vt:lpstr>
      <vt:lpstr>回放记录的 service 消息数据 —— 方式二</vt:lpstr>
      <vt:lpstr>回放记录的 service 消息数据 —— 方式二</vt:lpstr>
      <vt:lpstr>回放记录的 service 消息数据 —— 方式二的完整视频演示</vt:lpstr>
      <vt:lpstr>下一步工作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Barry</dc:creator>
  <cp:lastModifiedBy>Xu, Barry</cp:lastModifiedBy>
  <cp:revision>61</cp:revision>
  <dcterms:created xsi:type="dcterms:W3CDTF">2024-11-04T01:43:54Z</dcterms:created>
  <dcterms:modified xsi:type="dcterms:W3CDTF">2024-12-05T06:07:26Z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754d1b7-26b4-4e55-b8aa-f5ba625f3742_Enabled">
    <vt:lpwstr>true</vt:lpwstr>
  </property>
  <property fmtid="{D5CDD505-2E9C-101B-9397-08002B2CF9AE}" pid="3" name="MSIP_Label_9754d1b7-26b4-4e55-b8aa-f5ba625f3742_SetDate">
    <vt:lpwstr>2023-06-07T05:56:49Z</vt:lpwstr>
  </property>
  <property fmtid="{D5CDD505-2E9C-101B-9397-08002B2CF9AE}" pid="4" name="MSIP_Label_9754d1b7-26b4-4e55-b8aa-f5ba625f3742_Method">
    <vt:lpwstr>Privileged</vt:lpwstr>
  </property>
  <property fmtid="{D5CDD505-2E9C-101B-9397-08002B2CF9AE}" pid="5" name="MSIP_Label_9754d1b7-26b4-4e55-b8aa-f5ba625f3742_Name">
    <vt:lpwstr>9754d1b7-26b4-4e55-b8aa-f5ba625f3742</vt:lpwstr>
  </property>
  <property fmtid="{D5CDD505-2E9C-101B-9397-08002B2CF9AE}" pid="6" name="MSIP_Label_9754d1b7-26b4-4e55-b8aa-f5ba625f3742_SiteId">
    <vt:lpwstr>66c65d8a-9158-4521-a2d8-664963db48e4</vt:lpwstr>
  </property>
  <property fmtid="{D5CDD505-2E9C-101B-9397-08002B2CF9AE}" pid="7" name="MSIP_Label_9754d1b7-26b4-4e55-b8aa-f5ba625f3742_ActionId">
    <vt:lpwstr>96b20876-1518-42ea-b9d1-77086e08cd3e</vt:lpwstr>
  </property>
  <property fmtid="{D5CDD505-2E9C-101B-9397-08002B2CF9AE}" pid="8" name="MSIP_Label_9754d1b7-26b4-4e55-b8aa-f5ba625f3742_ContentBits">
    <vt:lpwstr>0</vt:lpwstr>
  </property>
</Properties>
</file>

<file path=docProps/thumbnail.jpeg>
</file>